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7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3" r:id="rId8"/>
    <p:sldId id="264" r:id="rId9"/>
    <p:sldId id="265" r:id="rId10"/>
    <p:sldId id="266" r:id="rId11"/>
    <p:sldId id="261" r:id="rId12"/>
    <p:sldId id="26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1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1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34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41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639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6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8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75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29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62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2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48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54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34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2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43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695A4-26C0-42BB-95DC-10AA23CF8C04}" type="datetimeFigureOut">
              <a:rPr lang="en-GB" smtClean="0"/>
              <a:t>26/04/2023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848D7F-7002-4006-8985-5F4483D68D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51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8461" y="2482294"/>
            <a:ext cx="6705600" cy="13173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7200" b="1"/>
              <a:t>Face Detection</a:t>
            </a:r>
            <a:endParaRPr lang="en-GB" sz="72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9366" y="4660335"/>
            <a:ext cx="5083790" cy="451739"/>
          </a:xfrm>
        </p:spPr>
        <p:txBody>
          <a:bodyPr/>
          <a:lstStyle/>
          <a:p>
            <a:pPr algn="ctr"/>
            <a:r>
              <a:rPr lang="en-US" smtClean="0"/>
              <a:t>---- </a:t>
            </a:r>
            <a:r>
              <a:rPr lang="en-US" err="1"/>
              <a:t>Nhóm</a:t>
            </a:r>
            <a:r>
              <a:rPr lang="en-US"/>
              <a:t> 4</a:t>
            </a:r>
            <a:r>
              <a:rPr lang="en-US" smtClean="0"/>
              <a:t> ----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9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CHUẨN BỊ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2505" y="2393837"/>
            <a:ext cx="12384505" cy="1456267"/>
          </a:xfrm>
        </p:spPr>
        <p:txBody>
          <a:bodyPr>
            <a:normAutofit/>
          </a:bodyPr>
          <a:lstStyle/>
          <a:p>
            <a:pPr lvl="2">
              <a:buFontTx/>
              <a:buChar char="-"/>
            </a:pPr>
            <a:endParaRPr lang="en-US" sz="1800" b="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US" dirty="0">
                <a:latin typeface="Söhne"/>
              </a:rPr>
              <a:t>	</a:t>
            </a:r>
            <a:endParaRPr lang="da-DK" dirty="0">
              <a:latin typeface="Söhne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75559-4977-FA9C-E46A-C778A119FAA7}"/>
              </a:ext>
            </a:extLst>
          </p:cNvPr>
          <p:cNvSpPr txBox="1">
            <a:spLocks/>
          </p:cNvSpPr>
          <p:nvPr/>
        </p:nvSpPr>
        <p:spPr>
          <a:xfrm>
            <a:off x="957223" y="125897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/>
              <a:t>C: CÁCH LẮP MẠCH</a:t>
            </a:r>
            <a:endParaRPr lang="en-GB" sz="25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92F222C-66B6-793D-5CE9-746434A1F3A8}"/>
              </a:ext>
            </a:extLst>
          </p:cNvPr>
          <p:cNvSpPr txBox="1"/>
          <p:nvPr/>
        </p:nvSpPr>
        <p:spPr>
          <a:xfrm>
            <a:off x="561314" y="2432599"/>
            <a:ext cx="55051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LED: 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dirty="0">
                <a:effectLst/>
              </a:rPr>
              <a:t>​</a:t>
            </a:r>
          </a:p>
          <a:p>
            <a:pPr algn="l" rtl="0" fontAlgn="base"/>
            <a:endParaRPr lang="en-US" sz="2000" b="0" i="0" dirty="0">
              <a:effectLst/>
            </a:endParaRPr>
          </a:p>
          <a:p>
            <a:pPr algn="l" rtl="0" fontAlgn="base"/>
            <a:r>
              <a:rPr lang="en-US" sz="2000" b="0" i="0" u="none" strike="noStrike" dirty="0">
                <a:effectLst/>
              </a:rPr>
              <a:t>	</a:t>
            </a:r>
            <a:r>
              <a:rPr lang="en-US" sz="2000" b="0" i="0" u="none" strike="noStrike" dirty="0" err="1">
                <a:effectLst/>
              </a:rPr>
              <a:t>Chân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dương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nối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với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chân</a:t>
            </a:r>
            <a:r>
              <a:rPr lang="en-US" sz="2000" b="0" i="0" u="none" strike="noStrike" dirty="0">
                <a:effectLst/>
              </a:rPr>
              <a:t> GPIO </a:t>
            </a:r>
            <a:r>
              <a:rPr lang="en-US" sz="2000" b="0" i="0" u="none" strike="noStrike" dirty="0" err="1">
                <a:effectLst/>
              </a:rPr>
              <a:t>số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dirty="0"/>
              <a:t>14</a:t>
            </a:r>
            <a:r>
              <a:rPr lang="en-US" sz="2000" b="0" i="0" u="none" strike="noStrike" dirty="0">
                <a:effectLst/>
              </a:rPr>
              <a:t>.</a:t>
            </a:r>
            <a:r>
              <a:rPr lang="en-US" sz="2000" b="0" i="0" dirty="0">
                <a:effectLst/>
              </a:rPr>
              <a:t>​</a:t>
            </a:r>
          </a:p>
          <a:p>
            <a:pPr algn="l" rtl="0" fontAlgn="base"/>
            <a:r>
              <a:rPr lang="en-US" sz="2000" b="0" i="0" u="none" strike="noStrike" dirty="0">
                <a:effectLst/>
              </a:rPr>
              <a:t>	</a:t>
            </a:r>
            <a:r>
              <a:rPr lang="en-US" sz="2000" b="0" i="0" u="none" strike="noStrike" dirty="0" err="1">
                <a:effectLst/>
              </a:rPr>
              <a:t>Chân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âm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của</a:t>
            </a:r>
            <a:r>
              <a:rPr lang="en-US" sz="2000" b="0" i="0" u="none" strike="noStrike" dirty="0">
                <a:effectLst/>
              </a:rPr>
              <a:t> LED </a:t>
            </a:r>
            <a:r>
              <a:rPr lang="en-US" sz="2000" b="0" i="0" u="none" strike="noStrike" dirty="0" err="1">
                <a:effectLst/>
              </a:rPr>
              <a:t>nối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với</a:t>
            </a:r>
            <a:r>
              <a:rPr lang="en-US" sz="2000" b="0" i="0" u="none" strike="noStrike" dirty="0">
                <a:effectLst/>
              </a:rPr>
              <a:t> </a:t>
            </a:r>
            <a:r>
              <a:rPr lang="en-US" sz="2000" b="0" i="0" u="none" strike="noStrike" dirty="0" err="1">
                <a:effectLst/>
              </a:rPr>
              <a:t>chân</a:t>
            </a:r>
            <a:r>
              <a:rPr lang="en-US" sz="2000" b="0" i="0" u="none" strike="noStrike" dirty="0">
                <a:effectLst/>
              </a:rPr>
              <a:t> GND.</a:t>
            </a:r>
          </a:p>
          <a:p>
            <a:pPr algn="l" rtl="0" fontAlgn="base"/>
            <a:r>
              <a:rPr lang="en-US" sz="2000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effectLst/>
              </a:rPr>
              <a:t> raspberry pi Camera: </a:t>
            </a:r>
            <a:r>
              <a:rPr lang="en-US" sz="2000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algn="l" rtl="0" fontAlgn="base"/>
            <a:r>
              <a:rPr lang="en-US" sz="2000" b="0" i="0" u="none" strike="noStrike" dirty="0">
                <a:effectLst/>
              </a:rPr>
              <a:t>	</a:t>
            </a:r>
            <a:r>
              <a:rPr lang="en-US" sz="2000" b="0" i="0" dirty="0" err="1">
                <a:effectLst/>
              </a:rPr>
              <a:t>gắn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vào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cổng</a:t>
            </a:r>
            <a:r>
              <a:rPr lang="en-US" sz="2000" b="0" i="0" dirty="0">
                <a:effectLst/>
              </a:rPr>
              <a:t> CSI (Camera Serial 	Interface) </a:t>
            </a:r>
            <a:r>
              <a:rPr lang="en-US" sz="2000" b="0" i="0" dirty="0" err="1">
                <a:effectLst/>
              </a:rPr>
              <a:t>trên</a:t>
            </a:r>
            <a:r>
              <a:rPr lang="en-US" sz="2000" b="0" i="0" dirty="0">
                <a:effectLst/>
              </a:rPr>
              <a:t> raspberry </a:t>
            </a:r>
            <a:r>
              <a:rPr lang="en-US" sz="2000" b="0" i="0" dirty="0">
                <a:solidFill>
                  <a:srgbClr val="D1D5DB"/>
                </a:solidFill>
                <a:effectLst/>
              </a:rPr>
              <a:t>.</a:t>
            </a:r>
            <a:endParaRPr lang="en-US" sz="2000" b="0" i="0" dirty="0">
              <a:effectLst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853E2E9-1B6A-C702-894B-2DCD7FA4C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179" y="1500592"/>
            <a:ext cx="4006043" cy="40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44" y="47995"/>
            <a:ext cx="10131425" cy="787674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code</a:t>
            </a:r>
            <a:endParaRPr lang="en-GB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61122BF-5DA1-10D0-B7E2-F1318A22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93" y="835669"/>
            <a:ext cx="7896666" cy="58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311" y="127820"/>
            <a:ext cx="10131425" cy="974486"/>
          </a:xfrm>
        </p:spPr>
        <p:txBody>
          <a:bodyPr/>
          <a:lstStyle/>
          <a:p>
            <a:r>
              <a:rPr lang="en-US" dirty="0"/>
              <a:t>4. Demo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41" y="1418555"/>
            <a:ext cx="4427018" cy="405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59" y="3920438"/>
            <a:ext cx="1689533" cy="15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Picture 1054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28" name="Picture 4" descr="Hình nền Dark - Phần bổ trợ Opera">
            <a:extLst>
              <a:ext uri="{FF2B5EF4-FFF2-40B4-BE49-F238E27FC236}">
                <a16:creationId xmlns:a16="http://schemas.microsoft.com/office/drawing/2014/main" id="{F6664D6A-CF97-0450-BBAB-FEAEFAC30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" b="1440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027C70DC-5001-1D29-E2A3-37B9B470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4" y="3039733"/>
            <a:ext cx="8347076" cy="7767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smtClean="0"/>
              <a:t>tHANK you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871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Thành viên nhóm</a:t>
            </a:r>
            <a:endParaRPr lang="en-GB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Hồ Thanh Hưng</a:t>
            </a:r>
          </a:p>
          <a:p>
            <a:r>
              <a:rPr lang="en-US" sz="2800"/>
              <a:t>Nguyễn Đức Mạnh</a:t>
            </a:r>
          </a:p>
          <a:p>
            <a:r>
              <a:rPr lang="en-US" sz="2800"/>
              <a:t>Trần Anh Hào</a:t>
            </a:r>
          </a:p>
          <a:p>
            <a:r>
              <a:rPr lang="en-US" sz="2800"/>
              <a:t>Nguyễn Duy Hậu</a:t>
            </a:r>
          </a:p>
        </p:txBody>
      </p:sp>
    </p:spTree>
    <p:extLst>
      <p:ext uri="{BB962C8B-B14F-4D97-AF65-F5344CB8AC3E}">
        <p14:creationId xmlns:p14="http://schemas.microsoft.com/office/powerpoint/2010/main" val="38782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Mục lục</a:t>
            </a:r>
            <a:endParaRPr lang="en-GB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/>
              <a:t>Phát hiện khuôn mặt là gì ? Thuật toán sử dụng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Các bước cài đặt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Giải thích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Chạy chương trình và demo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0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1 . Phát hiện khuôn mặt là gì ? </a:t>
            </a:r>
            <a:br>
              <a:rPr lang="en-US"/>
            </a:b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456902"/>
            <a:ext cx="10131425" cy="993059"/>
          </a:xfrm>
        </p:spPr>
        <p:txBody>
          <a:bodyPr>
            <a:noAutofit/>
          </a:bodyPr>
          <a:lstStyle/>
          <a:p>
            <a:r>
              <a:rPr lang="en-US" sz="2800" smtClean="0"/>
              <a:t>Quá trình này có thể được thực hiện thông qua các thuật toán xử lí ảnh như Haar Cascade, Neurals Networks, YOLO v.v.</a:t>
            </a:r>
            <a:endParaRPr lang="vi-VN" sz="280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1" y="1650368"/>
            <a:ext cx="10562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mtClean="0">
                <a:latin typeface="Calibri (Body)"/>
              </a:rPr>
              <a:t>Phát hiện</a:t>
            </a:r>
            <a:r>
              <a:rPr lang="vi-VN" sz="2400" smtClean="0">
                <a:latin typeface="Calibri (Body)"/>
              </a:rPr>
              <a:t> </a:t>
            </a:r>
            <a:r>
              <a:rPr lang="vi-VN" sz="2400" smtClean="0">
                <a:latin typeface="Calibri (Body)"/>
              </a:rPr>
              <a:t>khuôn mặt là một </a:t>
            </a:r>
            <a:r>
              <a:rPr lang="vi-VN" sz="2400" smtClean="0">
                <a:solidFill>
                  <a:srgbClr val="FFFF00"/>
                </a:solidFill>
                <a:latin typeface="Calibri (Body)"/>
              </a:rPr>
              <a:t>công nghệ trí tuệ nhân tạo </a:t>
            </a:r>
            <a:r>
              <a:rPr lang="vi-VN" sz="2400" smtClean="0">
                <a:latin typeface="Calibri (Body)"/>
              </a:rPr>
              <a:t>có thể </a:t>
            </a:r>
            <a:r>
              <a:rPr lang="vi-VN" sz="2400" smtClean="0">
                <a:solidFill>
                  <a:srgbClr val="FFFF00"/>
                </a:solidFill>
                <a:latin typeface="Calibri (Body)"/>
              </a:rPr>
              <a:t>xác định khuôn mặt</a:t>
            </a:r>
            <a:r>
              <a:rPr lang="vi-VN" sz="2400" smtClean="0">
                <a:latin typeface="Calibri (Body)"/>
              </a:rPr>
              <a:t> của con người trong ảnh hoặc video kỹ thuật số.</a:t>
            </a:r>
            <a:endParaRPr lang="en-US" sz="2400">
              <a:latin typeface="Calibri (Body)"/>
            </a:endParaRPr>
          </a:p>
        </p:txBody>
      </p:sp>
      <p:pic>
        <p:nvPicPr>
          <p:cNvPr id="1026" name="Picture 2" descr="Essential guide to face recognition: How it works | SuperAnnot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92" y="2672807"/>
            <a:ext cx="3608053" cy="225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92" y="2672807"/>
            <a:ext cx="4234549" cy="27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5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</a:t>
            </a:r>
            <a:r>
              <a:rPr lang="en-US" smtClean="0"/>
              <a:t>toán và công cụ </a:t>
            </a:r>
            <a:r>
              <a:rPr lang="en-US"/>
              <a:t>sử dụng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116" y="2142067"/>
            <a:ext cx="7089058" cy="36491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Calibri (Body)"/>
              </a:rPr>
              <a:t>S</a:t>
            </a:r>
            <a:r>
              <a:rPr lang="vi-VN" sz="2000" smtClean="0">
                <a:latin typeface="Calibri (Body)"/>
              </a:rPr>
              <a:t>ử </a:t>
            </a:r>
            <a:r>
              <a:rPr lang="vi-VN" sz="2000">
                <a:latin typeface="Calibri (Body)"/>
              </a:rPr>
              <a:t>dụng model là tệp tin xml đã được huấn luyện qua thuật toán Haar Cascade để nhận diện khuôn </a:t>
            </a:r>
            <a:r>
              <a:rPr lang="vi-VN" sz="2000" smtClean="0">
                <a:latin typeface="Calibri (Body)"/>
              </a:rPr>
              <a:t>mặt</a:t>
            </a:r>
            <a:endParaRPr lang="en-US" sz="2000" smtClean="0">
              <a:latin typeface="Calibri (Body)"/>
            </a:endParaRPr>
          </a:p>
          <a:p>
            <a:pPr marL="0" indent="0">
              <a:lnSpc>
                <a:spcPct val="150000"/>
              </a:lnSpc>
              <a:buNone/>
            </a:pPr>
            <a:endParaRPr lang="vi-VN" sz="2000">
              <a:latin typeface="Calibri (Body)"/>
            </a:endParaRPr>
          </a:p>
          <a:p>
            <a:pPr>
              <a:lnSpc>
                <a:spcPct val="150000"/>
              </a:lnSpc>
            </a:pPr>
            <a:r>
              <a:rPr lang="vi-VN" sz="2000">
                <a:latin typeface="Calibri (Body)"/>
              </a:rPr>
              <a:t>OpenCV : là thư </a:t>
            </a:r>
            <a:r>
              <a:rPr lang="vi-VN" sz="2000" smtClean="0">
                <a:latin typeface="Calibri (Body)"/>
              </a:rPr>
              <a:t>viện</a:t>
            </a:r>
            <a:r>
              <a:rPr lang="en-US" sz="2000" smtClean="0">
                <a:latin typeface="Calibri (Body)"/>
              </a:rPr>
              <a:t> python</a:t>
            </a:r>
            <a:r>
              <a:rPr lang="vi-VN" sz="2000" smtClean="0">
                <a:latin typeface="Calibri (Body)"/>
              </a:rPr>
              <a:t> </a:t>
            </a:r>
            <a:r>
              <a:rPr lang="vi-VN" sz="2000">
                <a:latin typeface="Calibri (Body)"/>
              </a:rPr>
              <a:t>phổ biến dùng cho thị giác máy </a:t>
            </a:r>
            <a:r>
              <a:rPr lang="vi-VN" sz="2000" smtClean="0">
                <a:latin typeface="Calibri (Body)"/>
              </a:rPr>
              <a:t>tính</a:t>
            </a:r>
            <a:endParaRPr lang="vi-VN" sz="2000">
              <a:latin typeface="Calibri (Body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819" y="1526151"/>
            <a:ext cx="3657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CHUẨN BỊ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75559-4977-FA9C-E46A-C778A119FAA7}"/>
              </a:ext>
            </a:extLst>
          </p:cNvPr>
          <p:cNvSpPr txBox="1">
            <a:spLocks/>
          </p:cNvSpPr>
          <p:nvPr/>
        </p:nvSpPr>
        <p:spPr>
          <a:xfrm>
            <a:off x="1030287" y="131315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/>
              <a:t>a. CÁC LINH KIỆN CẦN </a:t>
            </a:r>
            <a:r>
              <a:rPr lang="en-US" sz="2500" dirty="0" err="1"/>
              <a:t>CẦN</a:t>
            </a:r>
            <a:r>
              <a:rPr lang="en-US" sz="2500" dirty="0"/>
              <a:t> CHUẨN BỊ: </a:t>
            </a:r>
            <a:endParaRPr lang="en-GB" sz="2500" dirty="0"/>
          </a:p>
        </p:txBody>
      </p:sp>
      <p:pic>
        <p:nvPicPr>
          <p:cNvPr id="1042" name="Picture 18" descr="Module Máy Ảnh 8MP cho Raspberry Pi V2">
            <a:extLst>
              <a:ext uri="{FF2B5EF4-FFF2-40B4-BE49-F238E27FC236}">
                <a16:creationId xmlns:a16="http://schemas.microsoft.com/office/drawing/2014/main" id="{24B38980-E18B-AE8B-ED12-C317D417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432" y="2769419"/>
            <a:ext cx="1818815" cy="181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ED 5mm Đỏ">
            <a:extLst>
              <a:ext uri="{FF2B5EF4-FFF2-40B4-BE49-F238E27FC236}">
                <a16:creationId xmlns:a16="http://schemas.microsoft.com/office/drawing/2014/main" id="{EC5DB961-A8FD-027E-B716-6E32E62A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19" y="2769419"/>
            <a:ext cx="1818815" cy="181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E48B7C4-0270-9D54-78DC-BF04A45B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92" y="2769419"/>
            <a:ext cx="2646889" cy="183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4F6505AC-D977-75E6-E7B8-75BFF9F3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774818"/>
            <a:ext cx="2734959" cy="181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02339" y="5122066"/>
            <a:ext cx="172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Dây cắm</a:t>
            </a:r>
            <a:endParaRPr lang="en-GB" sz="2800"/>
          </a:p>
        </p:txBody>
      </p:sp>
      <p:sp>
        <p:nvSpPr>
          <p:cNvPr id="9" name="TextBox 8"/>
          <p:cNvSpPr txBox="1"/>
          <p:nvPr/>
        </p:nvSpPr>
        <p:spPr>
          <a:xfrm>
            <a:off x="4147466" y="5122066"/>
            <a:ext cx="172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Camera</a:t>
            </a:r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7038467" y="5122066"/>
            <a:ext cx="935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Led</a:t>
            </a:r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1182687" y="5122066"/>
            <a:ext cx="172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Raspberry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248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CHUẨN BỊ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992852" cy="1286933"/>
          </a:xfrm>
        </p:spPr>
        <p:txBody>
          <a:bodyPr/>
          <a:lstStyle/>
          <a:p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chức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camera </a:t>
            </a:r>
            <a:r>
              <a:rPr lang="en-GB" dirty="0" err="1"/>
              <a:t>trên</a:t>
            </a:r>
            <a:r>
              <a:rPr lang="en-GB" dirty="0"/>
              <a:t> Raspberry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Menu -&gt; Preferences -&gt; Raspberry Pi Configuration      -&gt; Interfaces -&gt; Enable Camera -&gt; OK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75559-4977-FA9C-E46A-C778A119FAA7}"/>
              </a:ext>
            </a:extLst>
          </p:cNvPr>
          <p:cNvSpPr txBox="1">
            <a:spLocks/>
          </p:cNvSpPr>
          <p:nvPr/>
        </p:nvSpPr>
        <p:spPr>
          <a:xfrm>
            <a:off x="1030287" y="131315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/>
              <a:t>B: CÀI ĐẶT MÔI TRƯỜNG</a:t>
            </a:r>
            <a:endParaRPr lang="en-GB" sz="25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A1D3D58-F953-8C4F-3BFB-4F541551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052" y="3139124"/>
            <a:ext cx="2397461" cy="325966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032BEB15-7375-3E76-04F6-34CFE877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98" y="3146209"/>
            <a:ext cx="3746731" cy="32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794" y="585018"/>
            <a:ext cx="10131425" cy="1456267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CHUẨN BỊ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75559-4977-FA9C-E46A-C778A119FAA7}"/>
              </a:ext>
            </a:extLst>
          </p:cNvPr>
          <p:cNvSpPr txBox="1">
            <a:spLocks/>
          </p:cNvSpPr>
          <p:nvPr/>
        </p:nvSpPr>
        <p:spPr>
          <a:xfrm>
            <a:off x="1030287" y="131315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/>
              <a:t>B: CÀI ĐẶT MÔI TRƯỜNG</a:t>
            </a:r>
            <a:endParaRPr lang="en-GB" sz="2500" dirty="0"/>
          </a:p>
        </p:txBody>
      </p:sp>
      <p:sp>
        <p:nvSpPr>
          <p:cNvPr id="9" name="Chỗ dành sẵn cho Nội dung 8">
            <a:extLst>
              <a:ext uri="{FF2B5EF4-FFF2-40B4-BE49-F238E27FC236}">
                <a16:creationId xmlns:a16="http://schemas.microsoft.com/office/drawing/2014/main" id="{1BB2CEEE-7802-D50E-CA44-0DE368FEE31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66274" y="2702099"/>
            <a:ext cx="10988841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effectLst/>
                <a:latin typeface="Söhne"/>
              </a:rPr>
              <a:t>cài đặt thư viện </a:t>
            </a:r>
            <a:r>
              <a:rPr lang="vi-VN" b="0" i="0" dirty="0" err="1">
                <a:effectLst/>
                <a:latin typeface="Söhne"/>
              </a:rPr>
              <a:t>OpenCV</a:t>
            </a:r>
            <a:r>
              <a:rPr lang="vi-VN" b="0" i="0" dirty="0">
                <a:effectLst/>
                <a:latin typeface="Söhne"/>
              </a:rPr>
              <a:t> trên </a:t>
            </a:r>
            <a:r>
              <a:rPr lang="vi-VN" b="0" i="0" dirty="0" err="1">
                <a:effectLst/>
                <a:latin typeface="Söhne"/>
              </a:rPr>
              <a:t>Raspberry</a:t>
            </a:r>
            <a:r>
              <a:rPr lang="vi-VN" b="0" i="0" dirty="0">
                <a:effectLst/>
                <a:latin typeface="Söhne"/>
              </a:rPr>
              <a:t> </a:t>
            </a:r>
            <a:r>
              <a:rPr lang="vi-VN" b="0" i="0" dirty="0" err="1">
                <a:effectLst/>
                <a:latin typeface="Söhne"/>
              </a:rPr>
              <a:t>Pi</a:t>
            </a:r>
            <a:r>
              <a:rPr lang="en-US" dirty="0">
                <a:latin typeface="Söhne"/>
              </a:rPr>
              <a:t>  </a:t>
            </a:r>
            <a:r>
              <a:rPr lang="en-US" dirty="0" err="1">
                <a:latin typeface="Söhne"/>
              </a:rPr>
              <a:t>bằng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câu</a:t>
            </a:r>
            <a:r>
              <a:rPr lang="en-US" dirty="0">
                <a:latin typeface="Söhne"/>
              </a:rPr>
              <a:t> </a:t>
            </a:r>
            <a:r>
              <a:rPr lang="en-US" dirty="0" err="1">
                <a:latin typeface="Söhne"/>
              </a:rPr>
              <a:t>lệnh</a:t>
            </a:r>
            <a:r>
              <a:rPr lang="en-US" dirty="0"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n-US" dirty="0">
                <a:latin typeface="Söhne"/>
              </a:rPr>
              <a:t>			</a:t>
            </a:r>
            <a:r>
              <a:rPr lang="en-US" dirty="0">
                <a:solidFill>
                  <a:srgbClr val="FFFF00"/>
                </a:solidFill>
                <a:latin typeface="Söhne"/>
              </a:rPr>
              <a:t>pip </a:t>
            </a:r>
            <a:r>
              <a:rPr lang="en-US">
                <a:solidFill>
                  <a:srgbClr val="FFFF00"/>
                </a:solidFill>
                <a:latin typeface="Söhne"/>
              </a:rPr>
              <a:t>install </a:t>
            </a:r>
            <a:r>
              <a:rPr lang="en-US" smtClean="0">
                <a:solidFill>
                  <a:srgbClr val="FFFF00"/>
                </a:solidFill>
                <a:latin typeface="Söhne"/>
              </a:rPr>
              <a:t>opencv-python</a:t>
            </a:r>
            <a:r>
              <a:rPr lang="vi-VN" dirty="0"/>
              <a:t/>
            </a:r>
            <a:br>
              <a:rPr lang="vi-VN" dirty="0"/>
            </a:br>
            <a:endParaRPr lang="en-US" dirty="0"/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13F2DCF-BEEA-1D12-8325-05602B84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3956018"/>
            <a:ext cx="6785703" cy="6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CHUẨN BỊ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836" y="2492170"/>
            <a:ext cx="10460165" cy="1456267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b="0" i="0" dirty="0" err="1">
                <a:effectLst/>
              </a:rPr>
              <a:t>tải</a:t>
            </a:r>
            <a:r>
              <a:rPr lang="en-US" sz="2600" b="0" i="0" dirty="0">
                <a:effectLst/>
              </a:rPr>
              <a:t> file haarcascade_frontalface_default.xml, ta </a:t>
            </a:r>
            <a:r>
              <a:rPr lang="en-US" sz="2600" b="0" i="0" dirty="0" err="1">
                <a:effectLst/>
              </a:rPr>
              <a:t>sử</a:t>
            </a:r>
            <a:r>
              <a:rPr lang="en-US" sz="2600" b="0" i="0" dirty="0">
                <a:effectLst/>
              </a:rPr>
              <a:t> </a:t>
            </a:r>
            <a:r>
              <a:rPr lang="en-US" sz="2600" b="0" i="0" dirty="0" err="1">
                <a:effectLst/>
              </a:rPr>
              <a:t>dụng</a:t>
            </a:r>
            <a:r>
              <a:rPr lang="en-US" sz="2600" b="0" i="0" dirty="0">
                <a:effectLst/>
              </a:rPr>
              <a:t> </a:t>
            </a:r>
            <a:r>
              <a:rPr lang="en-US" sz="2600" b="0" i="0" err="1">
                <a:effectLst/>
              </a:rPr>
              <a:t>lệnh</a:t>
            </a:r>
            <a:r>
              <a:rPr lang="en-US" sz="2600" b="0" i="0">
                <a:effectLst/>
              </a:rPr>
              <a:t> </a:t>
            </a:r>
            <a:r>
              <a:rPr lang="en-US" sz="2600" smtClean="0"/>
              <a:t>:</a:t>
            </a:r>
          </a:p>
          <a:p>
            <a:pPr marL="0" indent="0">
              <a:buNone/>
            </a:pPr>
            <a:r>
              <a:rPr lang="da-DK" sz="2400" smtClean="0">
                <a:solidFill>
                  <a:srgbClr val="FFFF00"/>
                </a:solidFill>
              </a:rPr>
              <a:t>Wget https</a:t>
            </a:r>
            <a:r>
              <a:rPr lang="da-DK" sz="2400">
                <a:solidFill>
                  <a:srgbClr val="FFFF00"/>
                </a:solidFill>
              </a:rPr>
              <a:t>://raw.githubusercontent.com/opencv/opencv/master/data/haarcascades</a:t>
            </a:r>
            <a:r>
              <a:rPr lang="da-DK" sz="2400" smtClean="0">
                <a:solidFill>
                  <a:srgbClr val="FFFF00"/>
                </a:solidFill>
              </a:rPr>
              <a:t>/ haarcascade_frontalface_default.xml</a:t>
            </a:r>
            <a:endParaRPr lang="en-US" sz="2400">
              <a:solidFill>
                <a:srgbClr val="FFFF00"/>
              </a:solidFill>
            </a:endParaRPr>
          </a:p>
          <a:p>
            <a:pPr marL="914400" lvl="2" indent="0">
              <a:buNone/>
            </a:pPr>
            <a:endParaRPr lang="en-US" sz="1800" b="0" i="0" smtClean="0">
              <a:effectLst/>
              <a:latin typeface="Söhn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75559-4977-FA9C-E46A-C778A119FAA7}"/>
              </a:ext>
            </a:extLst>
          </p:cNvPr>
          <p:cNvSpPr txBox="1">
            <a:spLocks/>
          </p:cNvSpPr>
          <p:nvPr/>
        </p:nvSpPr>
        <p:spPr>
          <a:xfrm>
            <a:off x="969533" y="1813354"/>
            <a:ext cx="10131425" cy="4164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/>
              <a:t>B: CÀI ĐẶT MÔI TRƯỜNG</a:t>
            </a:r>
            <a:endParaRPr lang="en-GB" sz="2500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0BB5B538-2FEB-398B-8E5C-5B0CA43D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36" y="3809598"/>
            <a:ext cx="10730976" cy="277678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6AB6A53-38AD-335D-81DC-1A1B9CF8EFDA}"/>
              </a:ext>
            </a:extLst>
          </p:cNvPr>
          <p:cNvSpPr txBox="1"/>
          <p:nvPr/>
        </p:nvSpPr>
        <p:spPr>
          <a:xfrm>
            <a:off x="640793" y="4543333"/>
            <a:ext cx="95852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D1D5DB"/>
                </a:solidFill>
                <a:effectLst/>
                <a:latin typeface="Calibri (Body)"/>
              </a:rPr>
              <a:t>- </a:t>
            </a:r>
            <a:r>
              <a:rPr lang="vi-VN" sz="2200" b="0" i="0" dirty="0">
                <a:solidFill>
                  <a:srgbClr val="D1D5DB"/>
                </a:solidFill>
                <a:effectLst/>
                <a:latin typeface="Calibri (Body)"/>
              </a:rPr>
              <a:t>Sau đó, di chuyển tệp tin về thư mục chương trình bằng lệnh:</a:t>
            </a:r>
            <a:endParaRPr lang="en-US" sz="2200" dirty="0">
              <a:latin typeface="Calibri (Body)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D00407A-EFCD-FF11-F256-5ECA42D8231E}"/>
              </a:ext>
            </a:extLst>
          </p:cNvPr>
          <p:cNvSpPr txBox="1"/>
          <p:nvPr/>
        </p:nvSpPr>
        <p:spPr>
          <a:xfrm>
            <a:off x="656837" y="4912665"/>
            <a:ext cx="10985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mv haarcascade_frontalface_default.xml &lt;</a:t>
            </a:r>
            <a:r>
              <a:rPr lang="en-US" sz="2400" dirty="0" err="1">
                <a:solidFill>
                  <a:srgbClr val="FFFF00"/>
                </a:solidFill>
              </a:rPr>
              <a:t>đường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dẫn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thư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mục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chương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trình</a:t>
            </a:r>
            <a:r>
              <a:rPr lang="en-US" sz="2400" dirty="0">
                <a:solidFill>
                  <a:srgbClr val="FFFF00"/>
                </a:solidFill>
              </a:rPr>
              <a:t>&gt;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6CDD2FD6-F031-42B6-3C4B-09858C2E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36" y="5569116"/>
            <a:ext cx="10640960" cy="3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14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553</TotalTime>
  <Words>314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 (Body)</vt:lpstr>
      <vt:lpstr>Söhne</vt:lpstr>
      <vt:lpstr>Arial</vt:lpstr>
      <vt:lpstr>Calibri</vt:lpstr>
      <vt:lpstr>Calibri Light</vt:lpstr>
      <vt:lpstr>Celestial</vt:lpstr>
      <vt:lpstr>Face Detection</vt:lpstr>
      <vt:lpstr>Thành viên nhóm</vt:lpstr>
      <vt:lpstr>Mục lục</vt:lpstr>
      <vt:lpstr>1 . Phát hiện khuôn mặt là gì ?  </vt:lpstr>
      <vt:lpstr>Thuật toán và công cụ sử dụng</vt:lpstr>
      <vt:lpstr>2. Các bước CHUẨN BỊ</vt:lpstr>
      <vt:lpstr>2. Các bước CHUẨN BỊ</vt:lpstr>
      <vt:lpstr>2. Các bước CHUẨN BỊ</vt:lpstr>
      <vt:lpstr>2. Các bước CHUẨN BỊ</vt:lpstr>
      <vt:lpstr>2. Các bước CHUẨN BỊ</vt:lpstr>
      <vt:lpstr>3. Giải thích code</vt:lpstr>
      <vt:lpstr>4. Demo chương trình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WIN-PRO</dc:creator>
  <cp:lastModifiedBy>WIN-PRO</cp:lastModifiedBy>
  <cp:revision>40</cp:revision>
  <dcterms:created xsi:type="dcterms:W3CDTF">2023-04-24T09:47:51Z</dcterms:created>
  <dcterms:modified xsi:type="dcterms:W3CDTF">2023-04-26T12:07:45Z</dcterms:modified>
</cp:coreProperties>
</file>